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304" r:id="rId3"/>
    <p:sldId id="312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02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660"/>
  </p:normalViewPr>
  <p:slideViewPr>
    <p:cSldViewPr>
      <p:cViewPr varScale="1">
        <p:scale>
          <a:sx n="84" d="100"/>
          <a:sy n="84" d="100"/>
        </p:scale>
        <p:origin x="153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89318-4A73-43F0-8606-36EBDCB87B3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C80E-0477-4B3A-B9E1-0BDF90FC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05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82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011" y="0"/>
            <a:ext cx="2946082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EEA0A-941E-4028-8AAA-917212E40B0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5" y="4714673"/>
            <a:ext cx="5439406" cy="4467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343"/>
            <a:ext cx="2946082" cy="4956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011" y="9429343"/>
            <a:ext cx="2946082" cy="4956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2FE00-52FE-4CCD-8367-0F14E37F7E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566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AC131-5107-40C0-BADE-9147286DF986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F16D9-0117-4AAB-B23E-9BBC6D914F1B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00B6-BC18-4C51-ABDC-A13F2E15341C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4F78-42BB-4031-9760-BE1E6F826426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A1A5-2C3F-4D19-8B71-280201FBC134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8380-7B5A-407C-92B2-D4F0358D7375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2475-7AA1-43AC-AECD-EF17321DAF83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DA8C-ACD3-4E65-80B0-75234010F9AC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63425-A728-4D26-9961-23686D367EF4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1EE9-F631-480F-94AF-C072F9D4177E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DF029-8354-4B03-8F3B-6C4E96F99EB8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C2BEE-E515-4F94-89A8-BD462F7CCD19}" type="datetime1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716016" y="4581128"/>
            <a:ext cx="5432648" cy="47890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.11.2026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760" y="1612115"/>
            <a:ext cx="8910736" cy="4752528"/>
          </a:xfrm>
        </p:spPr>
        <p:txBody>
          <a:bodyPr>
            <a:noAutofit/>
          </a:bodyPr>
          <a:lstStyle/>
          <a:p>
            <a:pPr lvl="0" algn="l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Интеграция ресурсов в подготовке кадров для региона. Генеральный директор АНО ДПО "Центр повышения квалификации "Становление", Селянинова Вера Александровна.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Взаимодействие профессиональных образовательных организаций Пермского края с некоммерческими организациями (Фонд Добрянка).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Организация отбора мероприятий для включения в приказ Министерства образования и науки Пермского края на 2027 год.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 направлениях работы Союза директоров России на 2026-2027 учебный год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Разное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572008"/>
            <a:ext cx="6400800" cy="1752600"/>
          </a:xfrm>
        </p:spPr>
        <p:txBody>
          <a:bodyPr>
            <a:normAutofit/>
          </a:bodyPr>
          <a:lstStyle/>
          <a:p>
            <a:pPr algn="r"/>
            <a:endParaRPr lang="ru-RU" sz="2000" dirty="0" smtClean="0">
              <a:solidFill>
                <a:schemeClr val="tx1"/>
              </a:solidFill>
            </a:endParaRPr>
          </a:p>
          <a:p>
            <a:pPr algn="r"/>
            <a:endParaRPr lang="ru-RU" sz="2000" dirty="0" smtClean="0">
              <a:solidFill>
                <a:schemeClr val="tx1"/>
              </a:solidFill>
            </a:endParaRPr>
          </a:p>
          <a:p>
            <a:pPr algn="r"/>
            <a:endParaRPr lang="ru-RU" sz="20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 descr="логот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60773"/>
            <a:ext cx="2143140" cy="112566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571736" y="260648"/>
            <a:ext cx="624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7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047" t="14951" r="25025" b="5429"/>
          <a:stretch/>
        </p:blipFill>
        <p:spPr>
          <a:xfrm>
            <a:off x="2394179" y="548680"/>
            <a:ext cx="6397552" cy="562594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6" name="Picture 2" descr="логоти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498" y="191246"/>
            <a:ext cx="2330612" cy="122413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11608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Критерии отбора мероприятий для включения в приказ Министерства образования и науки Пермского края на 2027 календарный год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pPr marL="0" lvl="1" indent="0">
              <a:buNone/>
            </a:pPr>
            <a:r>
              <a:rPr lang="ru-RU" u="sng" dirty="0" smtClean="0"/>
              <a:t>1.1 Олимпиады </a:t>
            </a:r>
            <a:r>
              <a:rPr lang="ru-RU" u="sng" dirty="0"/>
              <a:t>и конкурсы профессионального мастерства среди обучающихся:</a:t>
            </a:r>
            <a:endParaRPr lang="ru-RU" sz="2000" dirty="0"/>
          </a:p>
          <a:p>
            <a:r>
              <a:rPr lang="ru-RU" dirty="0"/>
              <a:t>- количественные показатели: участники, эксперты, организации, регионы;</a:t>
            </a:r>
          </a:p>
          <a:p>
            <a:r>
              <a:rPr lang="ru-RU" dirty="0"/>
              <a:t>- значимость для системы образования Пермского края: мероприятие направленно на реализацию определенных Программой Стратегических приоритетов в сфере реализации государственной программы Российской Федерации "Развитие образования" до 2030 </a:t>
            </a:r>
            <a:r>
              <a:rPr lang="ru-RU" dirty="0" smtClean="0"/>
              <a:t>года;</a:t>
            </a:r>
            <a:endParaRPr lang="ru-RU" dirty="0"/>
          </a:p>
          <a:p>
            <a:r>
              <a:rPr lang="ru-RU" dirty="0"/>
              <a:t>- привлечение представителей работодателей и общественных </a:t>
            </a:r>
            <a:r>
              <a:rPr lang="ru-RU" dirty="0" smtClean="0"/>
              <a:t>организаций;</a:t>
            </a:r>
            <a:endParaRPr lang="ru-RU" dirty="0"/>
          </a:p>
          <a:p>
            <a:r>
              <a:rPr lang="ru-RU" dirty="0"/>
              <a:t>- мероприятие является отборочным этапом всероссийского конкурса/олимпиады/ конкурса профессионального мастерства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19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500" u="sng" dirty="0" smtClean="0"/>
              <a:t>1.2. Мероприятия воспитательной направленности:</a:t>
            </a:r>
            <a:r>
              <a:rPr lang="ru-RU" sz="2500" dirty="0" smtClean="0"/>
              <a:t/>
            </a:r>
            <a:br>
              <a:rPr lang="ru-RU" sz="2500" dirty="0" smtClean="0"/>
            </a:b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93291"/>
            <a:ext cx="8229600" cy="54334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1) </a:t>
            </a:r>
            <a:r>
              <a:rPr lang="ru-RU" dirty="0"/>
              <a:t>планируемые результаты мероприятия соответствуют документам стратегического планирования в сфере образования и (или) воспитания; </a:t>
            </a:r>
          </a:p>
          <a:p>
            <a:pPr marL="0" indent="0">
              <a:buNone/>
            </a:pPr>
            <a:r>
              <a:rPr lang="ru-RU" dirty="0" smtClean="0"/>
              <a:t>2) </a:t>
            </a:r>
            <a:r>
              <a:rPr lang="ru-RU" dirty="0"/>
              <a:t>в мероприятии имеют возможность принять участие обучающиеся из всех ПОО Пермского края, а также обучающиеся организаций, осуществляющих образовательную деятельность по дошкольным образовательным программам, основным общеобразовательным программам, средним общеобразовательным программам, (далее - образовательные организации</a:t>
            </a:r>
            <a:r>
              <a:rPr lang="ru-RU" dirty="0" smtClean="0"/>
              <a:t>);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3) </a:t>
            </a:r>
            <a:r>
              <a:rPr lang="ru-RU" dirty="0"/>
              <a:t>охват обучающихся не менее 60 человек.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500" u="sng" dirty="0" smtClean="0"/>
              <a:t>1.3. Мероприятия </a:t>
            </a:r>
            <a:r>
              <a:rPr lang="ru-RU" sz="2500" u="sng" dirty="0"/>
              <a:t>для педагогических работников</a:t>
            </a:r>
            <a:r>
              <a:rPr lang="ru-RU" sz="2500" u="sng" dirty="0" smtClean="0"/>
              <a:t>: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dirty="0" smtClean="0"/>
              <a:t>количественные </a:t>
            </a:r>
            <a:r>
              <a:rPr lang="ru-RU" dirty="0"/>
              <a:t>показатели: участники, эксперты, организации, регионы;</a:t>
            </a:r>
          </a:p>
          <a:p>
            <a:r>
              <a:rPr lang="ru-RU" dirty="0" smtClean="0"/>
              <a:t>мероприятие </a:t>
            </a:r>
            <a:r>
              <a:rPr lang="ru-RU" dirty="0"/>
              <a:t>направленно на поддержку молодых преподавателей;</a:t>
            </a:r>
          </a:p>
          <a:p>
            <a:r>
              <a:rPr lang="ru-RU" dirty="0" smtClean="0"/>
              <a:t>мероприятие </a:t>
            </a:r>
            <a:r>
              <a:rPr lang="ru-RU" dirty="0"/>
              <a:t>направленно на повышения социального статуса педагогических работников и престижа их </a:t>
            </a:r>
            <a:r>
              <a:rPr lang="ru-RU" dirty="0" smtClean="0"/>
              <a:t>профессии;</a:t>
            </a:r>
            <a:endParaRPr lang="ru-RU" dirty="0"/>
          </a:p>
          <a:p>
            <a:r>
              <a:rPr lang="ru-RU" dirty="0" smtClean="0"/>
              <a:t>мероприятие </a:t>
            </a:r>
            <a:r>
              <a:rPr lang="ru-RU" dirty="0"/>
              <a:t>направленно на развитие методической </a:t>
            </a:r>
            <a:r>
              <a:rPr lang="ru-RU" dirty="0" smtClean="0"/>
              <a:t>компетентности участников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2. Комиссия </a:t>
            </a:r>
            <a:r>
              <a:rPr lang="ru-RU" sz="2000" b="1" dirty="0"/>
              <a:t>по отбору мероприятий для включения в приказ Министерства образования и науки Пермского края на 2027 год.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656631"/>
              </p:ext>
            </p:extLst>
          </p:nvPr>
        </p:nvGraphicFramePr>
        <p:xfrm>
          <a:off x="71500" y="750714"/>
          <a:ext cx="9001000" cy="6209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7984">
                  <a:extLst>
                    <a:ext uri="{9D8B030D-6E8A-4147-A177-3AD203B41FA5}">
                      <a16:colId xmlns="" xmlns:a16="http://schemas.microsoft.com/office/drawing/2014/main" val="1891189040"/>
                    </a:ext>
                  </a:extLst>
                </a:gridCol>
                <a:gridCol w="6323016">
                  <a:extLst>
                    <a:ext uri="{9D8B030D-6E8A-4147-A177-3AD203B41FA5}">
                      <a16:colId xmlns="" xmlns:a16="http://schemas.microsoft.com/office/drawing/2014/main" val="3696095201"/>
                    </a:ext>
                  </a:extLst>
                </a:gridCol>
              </a:tblGrid>
              <a:tr h="329836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Направления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Ответственные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90482980"/>
                  </a:ext>
                </a:extLst>
              </a:tr>
              <a:tr h="1758396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Технические науки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u="sng" dirty="0" err="1">
                          <a:effectLst/>
                        </a:rPr>
                        <a:t>Бариева</a:t>
                      </a:r>
                      <a:r>
                        <a:rPr lang="ru-RU" sz="1800" u="sng" dirty="0">
                          <a:effectLst/>
                        </a:rPr>
                        <a:t> А.Р, ГБПОУ "</a:t>
                      </a:r>
                      <a:r>
                        <a:rPr lang="ru-RU" sz="1800" u="sng" dirty="0" err="1">
                          <a:effectLst/>
                        </a:rPr>
                        <a:t>Березниковский</a:t>
                      </a:r>
                      <a:r>
                        <a:rPr lang="ru-RU" sz="1800" u="sng" dirty="0">
                          <a:effectLst/>
                        </a:rPr>
                        <a:t> политехнический техникум", директор.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Панченко С.Л., ГБПОУ "Пермский химико-технологический техникум", директор.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 err="1">
                          <a:effectLst/>
                        </a:rPr>
                        <a:t>Накаряков</a:t>
                      </a:r>
                      <a:r>
                        <a:rPr lang="ru-RU" sz="1800" dirty="0">
                          <a:effectLst/>
                        </a:rPr>
                        <a:t> А.В., заместитель директора ГБПОУ "Краевой политехнический колледж".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27344310"/>
                  </a:ext>
                </a:extLst>
              </a:tr>
              <a:tr h="178567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50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2. Здравоохранение </a:t>
                      </a:r>
                      <a:r>
                        <a:rPr lang="ru-RU" sz="1800" dirty="0">
                          <a:effectLst/>
                        </a:rPr>
                        <a:t>и социология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u="sng" dirty="0">
                          <a:effectLst/>
                        </a:rPr>
                        <a:t>Колесова Е. А., ГБПОУ "Пермский базовый медицинский колледж", директор.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 err="1">
                          <a:effectLst/>
                        </a:rPr>
                        <a:t>Ахметьянов</a:t>
                      </a:r>
                      <a:r>
                        <a:rPr lang="ru-RU" sz="1800" dirty="0">
                          <a:effectLst/>
                        </a:rPr>
                        <a:t> А.М., ГБПОУ «Кунгурский центр образования №1», директор.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Ковалев Л.Н., ГБПОУ  "</a:t>
                      </a:r>
                      <a:r>
                        <a:rPr lang="ru-RU" sz="1800" dirty="0" err="1">
                          <a:effectLst/>
                        </a:rPr>
                        <a:t>Кудымкарское</a:t>
                      </a:r>
                      <a:r>
                        <a:rPr lang="ru-RU" sz="1800" dirty="0">
                          <a:effectLst/>
                        </a:rPr>
                        <a:t> медицинское училище" (техникум) директор.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99689755"/>
                  </a:ext>
                </a:extLst>
              </a:tr>
              <a:tr h="217534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50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3. Сфера </a:t>
                      </a:r>
                      <a:r>
                        <a:rPr lang="ru-RU" sz="1800" dirty="0">
                          <a:effectLst/>
                        </a:rPr>
                        <a:t>услуг, право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u="sng" dirty="0" err="1">
                          <a:effectLst/>
                        </a:rPr>
                        <a:t>Мешкова</a:t>
                      </a:r>
                      <a:r>
                        <a:rPr lang="ru-RU" sz="1800" u="sng" dirty="0">
                          <a:effectLst/>
                        </a:rPr>
                        <a:t> С.В., ЧПОУ "Финансово-экономический колледж" директор.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Погодин В.В., ГБПОУ "Пермский  торгово-технологический колледж", директор.</a:t>
                      </a:r>
                    </a:p>
                    <a:p>
                      <a:pPr marL="342900" lvl="0" indent="-342900" algn="just">
                        <a:buFont typeface="+mj-lt"/>
                        <a:buAutoNum type="arabicPeriod"/>
                      </a:pPr>
                      <a:r>
                        <a:rPr lang="ru-RU" sz="1800" dirty="0" err="1">
                          <a:effectLst/>
                        </a:rPr>
                        <a:t>Айзенштат</a:t>
                      </a:r>
                      <a:r>
                        <a:rPr lang="ru-RU" sz="1800" dirty="0">
                          <a:effectLst/>
                        </a:rPr>
                        <a:t> Г.В., руководитель Совета заместителей директоров по учебно-методической работе, заместитель директора ГБПОУ "Пермский колледж предпринимательства и сервиса"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extLst>
                  <a:ext uri="{0D108BD9-81ED-4DB2-BD59-A6C34878D82A}">
                    <a16:rowId xmlns="" xmlns:a16="http://schemas.microsoft.com/office/drawing/2014/main" val="155118850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490100"/>
              </p:ext>
            </p:extLst>
          </p:nvPr>
        </p:nvGraphicFramePr>
        <p:xfrm>
          <a:off x="146474" y="116632"/>
          <a:ext cx="8746006" cy="6604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5726">
                  <a:extLst>
                    <a:ext uri="{9D8B030D-6E8A-4147-A177-3AD203B41FA5}">
                      <a16:colId xmlns="" xmlns:a16="http://schemas.microsoft.com/office/drawing/2014/main" val="3780308969"/>
                    </a:ext>
                  </a:extLst>
                </a:gridCol>
                <a:gridCol w="5950280">
                  <a:extLst>
                    <a:ext uri="{9D8B030D-6E8A-4147-A177-3AD203B41FA5}">
                      <a16:colId xmlns="" xmlns:a16="http://schemas.microsoft.com/office/drawing/2014/main" val="1135026177"/>
                    </a:ext>
                  </a:extLst>
                </a:gridCol>
              </a:tblGrid>
              <a:tr h="183137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50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4. Сельское </a:t>
                      </a:r>
                      <a:r>
                        <a:rPr lang="ru-RU" sz="1800" dirty="0">
                          <a:effectLst/>
                        </a:rPr>
                        <a:t>и лесное хозяйства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u="sng" dirty="0">
                          <a:effectLst/>
                        </a:rPr>
                        <a:t>Ведерников О.Н., ГБПОУ "</a:t>
                      </a:r>
                      <a:r>
                        <a:rPr lang="ru-RU" sz="1800" u="sng" dirty="0" err="1">
                          <a:effectLst/>
                        </a:rPr>
                        <a:t>Кудымкарский</a:t>
                      </a:r>
                      <a:r>
                        <a:rPr lang="ru-RU" sz="1800" u="sng" dirty="0">
                          <a:effectLst/>
                        </a:rPr>
                        <a:t> лесотехнический техникум", директор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 err="1">
                          <a:effectLst/>
                        </a:rPr>
                        <a:t>Десяткова</a:t>
                      </a:r>
                      <a:r>
                        <a:rPr lang="ru-RU" sz="1800" dirty="0">
                          <a:effectLst/>
                        </a:rPr>
                        <a:t> С.В., ГБПОУ "Строгановский колледж", директор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 err="1">
                          <a:effectLst/>
                        </a:rPr>
                        <a:t>Немов</a:t>
                      </a:r>
                      <a:r>
                        <a:rPr lang="ru-RU" sz="1800" dirty="0">
                          <a:effectLst/>
                        </a:rPr>
                        <a:t> Я.Н., ГБПОУ  "Пермский агропромышленный техникум"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extLst>
                  <a:ext uri="{0D108BD9-81ED-4DB2-BD59-A6C34878D82A}">
                    <a16:rowId xmlns="" xmlns:a16="http://schemas.microsoft.com/office/drawing/2014/main" val="3062281493"/>
                  </a:ext>
                </a:extLst>
              </a:tr>
              <a:tr h="238673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50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5. Образование </a:t>
                      </a:r>
                      <a:r>
                        <a:rPr lang="ru-RU" sz="1800" dirty="0">
                          <a:effectLst/>
                        </a:rPr>
                        <a:t>и физическая культура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u="sng" dirty="0">
                          <a:effectLst/>
                        </a:rPr>
                        <a:t>Гончарова С.Ю., ГБПОУ "Колледж олимпийского резерва Пермского края"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Приказчиков И.В., руководитель Совета заместителей директоров по учебно-воспитательной работе, руководитель структурного подразделения ГБПОУ «Пермский машиностроительный»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Рогова М.Н., ГБПОУ  "Пермский краевой колледж "Оникс", директор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extLst>
                  <a:ext uri="{0D108BD9-81ED-4DB2-BD59-A6C34878D82A}">
                    <a16:rowId xmlns="" xmlns:a16="http://schemas.microsoft.com/office/drawing/2014/main" val="1074921409"/>
                  </a:ext>
                </a:extLst>
              </a:tr>
              <a:tr h="238673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50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6. Искусство </a:t>
                      </a:r>
                      <a:r>
                        <a:rPr lang="ru-RU" sz="1800" dirty="0">
                          <a:effectLst/>
                        </a:rPr>
                        <a:t>и культура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u="sng" dirty="0">
                          <a:effectLst/>
                        </a:rPr>
                        <a:t>Белецкая Л.А., ГБПОУ "Пермский краевой колледж искусств и культуры", директор</a:t>
                      </a:r>
                    </a:p>
                    <a:p>
                      <a:pPr marL="342900" lvl="0" indent="-342900" algn="just">
                        <a:spcAft>
                          <a:spcPts val="50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Ложкин А.Г., ГБПОУ "Пермский колледж предпринимательства и сервиса", директор</a:t>
                      </a:r>
                    </a:p>
                    <a:p>
                      <a:pPr marL="342900" lvl="0" indent="-342900" algn="just"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Мусаева М.Н., председатель Совета педагогов-психологов и преподавателей психологии,  преподаватель ГБПОУ "Пермский торгово-технологический колледж"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891" marR="62891" marT="0" marB="0"/>
                </a:tc>
                <a:extLst>
                  <a:ext uri="{0D108BD9-81ED-4DB2-BD59-A6C34878D82A}">
                    <a16:rowId xmlns="" xmlns:a16="http://schemas.microsoft.com/office/drawing/2014/main" val="43758908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0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403" y="-61341"/>
            <a:ext cx="8229600" cy="1143000"/>
          </a:xfrm>
        </p:spPr>
        <p:txBody>
          <a:bodyPr/>
          <a:lstStyle/>
          <a:p>
            <a:r>
              <a:rPr lang="ru-RU" dirty="0" smtClean="0"/>
              <a:t>Итоговая комиссия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err="1"/>
              <a:t>Вельможина</a:t>
            </a:r>
            <a:r>
              <a:rPr lang="ru-RU" dirty="0"/>
              <a:t> Ольга Владимировна, начальник управления профессионального образования, начальник отдела развития профессионального образования Министерства образования  и науки Пермского края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dirty="0" err="1"/>
              <a:t>Свизев</a:t>
            </a:r>
            <a:r>
              <a:rPr lang="ru-RU" dirty="0"/>
              <a:t> Олег Владимирович, председатель Совета директоров ПОО Пермского края, директор ГБПОУ «Пермский профессионально-педагогический колледж</a:t>
            </a:r>
            <a:r>
              <a:rPr lang="ru-RU" dirty="0" smtClean="0"/>
              <a:t>».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dirty="0" err="1"/>
              <a:t>Ненюс</a:t>
            </a:r>
            <a:r>
              <a:rPr lang="ru-RU" dirty="0"/>
              <a:t> Елена Викторовна, начальник отдела содержания профессионального образования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dirty="0"/>
              <a:t>Черных Алексей Викторович, </a:t>
            </a:r>
            <a:r>
              <a:rPr lang="ru-RU" dirty="0" smtClean="0"/>
              <a:t>директор </a:t>
            </a:r>
            <a:r>
              <a:rPr lang="ru-RU" dirty="0"/>
              <a:t>КГАУ ДПО «ЦОПП Пермского края».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47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Кураторы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815623"/>
              </p:ext>
            </p:extLst>
          </p:nvPr>
        </p:nvGraphicFramePr>
        <p:xfrm>
          <a:off x="251520" y="908719"/>
          <a:ext cx="8712967" cy="5688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5165">
                  <a:extLst>
                    <a:ext uri="{9D8B030D-6E8A-4147-A177-3AD203B41FA5}">
                      <a16:colId xmlns="" xmlns:a16="http://schemas.microsoft.com/office/drawing/2014/main" val="524513056"/>
                    </a:ext>
                  </a:extLst>
                </a:gridCol>
                <a:gridCol w="5927802">
                  <a:extLst>
                    <a:ext uri="{9D8B030D-6E8A-4147-A177-3AD203B41FA5}">
                      <a16:colId xmlns="" xmlns:a16="http://schemas.microsoft.com/office/drawing/2014/main" val="2260020916"/>
                    </a:ext>
                  </a:extLst>
                </a:gridCol>
              </a:tblGrid>
              <a:tr h="334625">
                <a:tc>
                  <a:txBody>
                    <a:bodyPr/>
                    <a:lstStyle/>
                    <a:p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Ответственные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0488786"/>
                  </a:ext>
                </a:extLst>
              </a:tr>
              <a:tr h="1003876">
                <a:tc>
                  <a:txBody>
                    <a:bodyPr/>
                    <a:lstStyle/>
                    <a:p>
                      <a:pPr marL="228600">
                        <a:spcAft>
                          <a:spcPts val="500"/>
                        </a:spcAft>
                      </a:pPr>
                      <a:r>
                        <a:rPr lang="ru-RU" sz="1800">
                          <a:effectLst/>
                        </a:rPr>
                        <a:t>Совет заместителей директоров по учебно-методической работе,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500"/>
                        </a:spcAft>
                      </a:pPr>
                      <a:r>
                        <a:rPr lang="ru-RU" sz="1800" dirty="0">
                          <a:effectLst/>
                        </a:rPr>
                        <a:t>Лях Павел Александрович, Колледж профессионального образования ПГНИУ, директор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18492599"/>
                  </a:ext>
                </a:extLst>
              </a:tr>
              <a:tr h="1673127">
                <a:tc>
                  <a:txBody>
                    <a:bodyPr/>
                    <a:lstStyle/>
                    <a:p>
                      <a:pPr marL="228600">
                        <a:spcAft>
                          <a:spcPts val="500"/>
                        </a:spcAft>
                      </a:pPr>
                      <a:r>
                        <a:rPr lang="ru-RU" sz="1800">
                          <a:effectLst/>
                        </a:rPr>
                        <a:t>Совет заместителей директоров по учебно-воспитательной работе,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500"/>
                        </a:spcAft>
                      </a:pPr>
                      <a:r>
                        <a:rPr lang="ru-RU" sz="1800" dirty="0">
                          <a:effectLst/>
                        </a:rPr>
                        <a:t>Гоголев Алексей Михайлович, ФГБОУ ВПО «Финансовый университет при Правительстве Российской Федерации», «Пермский финансово-экономический колледж» - филиал </a:t>
                      </a:r>
                      <a:r>
                        <a:rPr lang="ru-RU" sz="1800" dirty="0" err="1">
                          <a:effectLst/>
                        </a:rPr>
                        <a:t>Финуниверситета</a:t>
                      </a:r>
                      <a:r>
                        <a:rPr lang="ru-RU" sz="1800" dirty="0">
                          <a:effectLst/>
                        </a:rPr>
                        <a:t> (Пермский филиал </a:t>
                      </a:r>
                      <a:r>
                        <a:rPr lang="ru-RU" sz="1800" dirty="0" err="1">
                          <a:effectLst/>
                        </a:rPr>
                        <a:t>Финуниверситета</a:t>
                      </a:r>
                      <a:r>
                        <a:rPr lang="ru-RU" sz="1800" dirty="0">
                          <a:effectLst/>
                        </a:rPr>
                        <a:t>), директор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97330051"/>
                  </a:ext>
                </a:extLst>
              </a:tr>
              <a:tr h="1338502">
                <a:tc>
                  <a:txBody>
                    <a:bodyPr/>
                    <a:lstStyle/>
                    <a:p>
                      <a:pPr marL="228600">
                        <a:spcAft>
                          <a:spcPts val="500"/>
                        </a:spcAft>
                      </a:pPr>
                      <a:r>
                        <a:rPr lang="ru-RU" sz="1800">
                          <a:effectLst/>
                        </a:rPr>
                        <a:t>Совет заместителей директоров по учебно-производственной работе,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500"/>
                        </a:spcAft>
                      </a:pPr>
                      <a:r>
                        <a:rPr lang="ru-RU" sz="1800" dirty="0" err="1">
                          <a:effectLst/>
                        </a:rPr>
                        <a:t>Тюкалова</a:t>
                      </a:r>
                      <a:r>
                        <a:rPr lang="ru-RU" sz="1800" dirty="0">
                          <a:effectLst/>
                        </a:rPr>
                        <a:t> Надежда Викторовна	ГБПОУ  «Чайковский техникум промышленных технологий и управления», директор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13998239"/>
                  </a:ext>
                </a:extLst>
              </a:tr>
              <a:tr h="1338502">
                <a:tc>
                  <a:txBody>
                    <a:bodyPr/>
                    <a:lstStyle/>
                    <a:p>
                      <a:pPr marL="228600">
                        <a:spcAft>
                          <a:spcPts val="500"/>
                        </a:spcAft>
                      </a:pPr>
                      <a:r>
                        <a:rPr lang="ru-RU" sz="1800">
                          <a:effectLst/>
                        </a:rPr>
                        <a:t>Совет педагогов-психологов, преподавателей психологии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/>
                      <a:r>
                        <a:rPr lang="ru-RU" sz="1800" dirty="0" err="1">
                          <a:effectLst/>
                        </a:rPr>
                        <a:t>Свизев</a:t>
                      </a:r>
                      <a:r>
                        <a:rPr lang="ru-RU" sz="1800" dirty="0">
                          <a:effectLst/>
                        </a:rPr>
                        <a:t> Олег Владимирович, директор ГБПОУ «Пермский профессионально-педагогический колледж»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4835959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9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Сроки: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6" name="Picture 2" descr="логоти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60773"/>
            <a:ext cx="2143140" cy="112566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Срок подачи заявок </a:t>
            </a:r>
            <a:r>
              <a:rPr lang="ru-RU" dirty="0" smtClean="0"/>
              <a:t>РУМО/ ОО/секций до </a:t>
            </a:r>
            <a:r>
              <a:rPr lang="ru-RU" dirty="0"/>
              <a:t>14 ноября 2026 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Работа комиссий по отбору до 28 ноября 2026 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35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</TotalTime>
  <Words>671</Words>
  <Application>Microsoft Office PowerPoint</Application>
  <PresentationFormat>Экран (4:3)</PresentationFormat>
  <Paragraphs>77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1. Интеграция ресурсов в подготовке кадров для региона. Генеральный директор АНО ДПО "Центр повышения квалификации "Становление", Селянинова Вера Александровна. 2. Взаимодействие профессиональных образовательных организаций Пермского края с некоммерческими организациями (Фонд Добрянка). 3. Организация отбора мероприятий для включения в приказ Министерства образования и науки Пермского края на 2027 год. 4. О направлениях работы Союза директоров России на 2026-2027 учебный год. 5. Разное.</vt:lpstr>
      <vt:lpstr>Презентация PowerPoint</vt:lpstr>
      <vt:lpstr>Критерии отбора мероприятий для включения в приказ Министерства образования и науки Пермского края на 2027 календарный год</vt:lpstr>
      <vt:lpstr>1.2. Мероприятия воспитательной направленности: </vt:lpstr>
      <vt:lpstr>1.3. Мероприятия для педагогических работников:</vt:lpstr>
      <vt:lpstr>2. Комиссия по отбору мероприятий для включения в приказ Министерства образования и науки Пермского края на 2027 год.</vt:lpstr>
      <vt:lpstr>Презентация PowerPoint</vt:lpstr>
      <vt:lpstr>Итоговая комиссия</vt:lpstr>
      <vt:lpstr>Кураторы</vt:lpstr>
      <vt:lpstr>Сроки: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создания единой электронной библиотеки ПОО Пермского края</dc:title>
  <dc:creator>Нина Зуева 2</dc:creator>
  <cp:lastModifiedBy>Гость</cp:lastModifiedBy>
  <cp:revision>112</cp:revision>
  <cp:lastPrinted>2024-11-20T03:26:48Z</cp:lastPrinted>
  <dcterms:modified xsi:type="dcterms:W3CDTF">2026-11-03T04:33:20Z</dcterms:modified>
</cp:coreProperties>
</file>