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91" r:id="rId3"/>
    <p:sldId id="295" r:id="rId4"/>
    <p:sldId id="294" r:id="rId5"/>
    <p:sldId id="296" r:id="rId6"/>
    <p:sldId id="297" r:id="rId7"/>
  </p:sldIdLst>
  <p:sldSz cx="24382413" cy="13716000"/>
  <p:notesSz cx="6808788" cy="9940925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PermianSansTypeface" panose="02000000000000000000" pitchFamily="50" charset="0"/>
      <p:regular r:id="rId14"/>
      <p:bold r:id="rId15"/>
      <p:italic r:id="rId16"/>
    </p:embeddedFont>
    <p:embeddedFont>
      <p:font typeface="PermianSerifTypeface" panose="02000000000000000000" pitchFamily="50" charset="0"/>
      <p:regular r:id="rId17"/>
      <p:bold r:id="rId18"/>
      <p:italic r:id="rId19"/>
    </p:embeddedFont>
    <p:embeddedFont>
      <p:font typeface="PermianSlabSerifTypeface" panose="02000000000000000000" pitchFamily="50" charset="0"/>
      <p:regular r:id="rId20"/>
      <p:bold r:id="rId21"/>
      <p:italic r:id="rId22"/>
    </p:embeddedFont>
  </p:embeddedFontLst>
  <p:defaultTextStyle>
    <a:defPPr>
      <a:defRPr lang="ru-RU"/>
    </a:defPPr>
    <a:lvl1pPr marL="0" algn="l" defTabSz="1828709">
      <a:defRPr sz="36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>
      <a:defRPr sz="36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>
      <a:defRPr sz="36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>
      <a:defRPr sz="36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>
      <a:defRPr sz="36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>
      <a:defRPr sz="36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>
      <a:defRPr sz="36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>
      <a:defRPr sz="36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>
      <a:defRPr sz="36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3" userDrawn="1">
          <p15:clr>
            <a:srgbClr val="A4A3A4"/>
          </p15:clr>
        </p15:guide>
        <p15:guide id="2" pos="29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650"/>
    <a:srgbClr val="0089CF"/>
    <a:srgbClr val="ED1C24"/>
    <a:srgbClr val="515EC1"/>
    <a:srgbClr val="0088CE"/>
    <a:srgbClr val="8848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BAE5B96-BBC9-8D35-0895-BD2D3AD2BAB7}">
  <a:tblStyle styleId="{7BAE5B96-BBC9-8D35-0895-BD2D3AD2BAB7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  <a:fill>
          <a:solidFill>
            <a:schemeClr val="dk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B69C086A-6395-BF51-A30B-B4F8AD7EE8B2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2574" y="246"/>
      </p:cViewPr>
      <p:guideLst>
        <p:guide orient="horz" pos="2143"/>
        <p:guide pos="291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C2166-B0CE-4EDE-9CBF-B6329388C1AB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CE9B4-052F-44B7-AEBC-7E35338A50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017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373"/>
          </a:xfrm>
          <a:prstGeom prst="rect">
            <a:avLst/>
          </a:prstGeom>
        </p:spPr>
        <p:txBody>
          <a:bodyPr vert="horz" lIns="40197" tIns="20099" rIns="40197" bIns="20099" rtlCol="0"/>
          <a:lstStyle>
            <a:lvl1pPr algn="l">
              <a:defRPr sz="5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373"/>
          </a:xfrm>
          <a:prstGeom prst="rect">
            <a:avLst/>
          </a:prstGeom>
        </p:spPr>
        <p:txBody>
          <a:bodyPr vert="horz" lIns="40197" tIns="20099" rIns="40197" bIns="20099" rtlCol="0"/>
          <a:lstStyle>
            <a:lvl1pPr algn="r">
              <a:defRPr sz="500"/>
            </a:lvl1pPr>
          </a:lstStyle>
          <a:p>
            <a:fld id="{D2D7981D-B34B-4AFF-9C13-E39E65F6B762}" type="datetimeFigureOut">
              <a:rPr lang="ru-RU" smtClean="0"/>
              <a:t>02.11.2026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40197" tIns="20099" rIns="40197" bIns="2009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382"/>
            <a:ext cx="5447030" cy="3913847"/>
          </a:xfrm>
          <a:prstGeom prst="rect">
            <a:avLst/>
          </a:prstGeom>
        </p:spPr>
        <p:txBody>
          <a:bodyPr vert="horz" lIns="40197" tIns="20099" rIns="40197" bIns="20099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552"/>
            <a:ext cx="2950475" cy="498373"/>
          </a:xfrm>
          <a:prstGeom prst="rect">
            <a:avLst/>
          </a:prstGeom>
        </p:spPr>
        <p:txBody>
          <a:bodyPr vert="horz" lIns="40197" tIns="20099" rIns="40197" bIns="20099" rtlCol="0" anchor="b"/>
          <a:lstStyle>
            <a:lvl1pPr algn="l">
              <a:defRPr sz="5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7" y="9442552"/>
            <a:ext cx="2950475" cy="498373"/>
          </a:xfrm>
          <a:prstGeom prst="rect">
            <a:avLst/>
          </a:prstGeom>
        </p:spPr>
        <p:txBody>
          <a:bodyPr vert="horz" lIns="40197" tIns="20099" rIns="40197" bIns="20099" rtlCol="0" anchor="b"/>
          <a:lstStyle>
            <a:lvl1pPr algn="r">
              <a:defRPr sz="500"/>
            </a:lvl1pPr>
          </a:lstStyle>
          <a:p>
            <a:fld id="{5EEC639F-CC90-42ED-9314-9EB67C8A27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310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C639F-CC90-42ED-9314-9EB67C8A27C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8517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C639F-CC90-42ED-9314-9EB67C8A27C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720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C639F-CC90-42ED-9314-9EB67C8A27C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937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C639F-CC90-42ED-9314-9EB67C8A27C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479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EC639F-CC90-42ED-9314-9EB67C8A27C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379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лайд с нумерацие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подложка верх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24382413" cy="1651000"/>
          </a:xfrm>
          <a:prstGeom prst="rect">
            <a:avLst/>
          </a:prstGeom>
        </p:spPr>
      </p:pic>
      <p:pic>
        <p:nvPicPr>
          <p:cNvPr id="5" name="подложка низ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0" y="12865280"/>
            <a:ext cx="24382413" cy="863599"/>
          </a:xfrm>
          <a:prstGeom prst="rect">
            <a:avLst/>
          </a:prstGeom>
        </p:spPr>
      </p:pic>
      <p:sp>
        <p:nvSpPr>
          <p:cNvPr id="6" name="номер слайда"/>
          <p:cNvSpPr>
            <a:spLocks noAdjustHandles="1"/>
          </p:cNvSpPr>
          <p:nvPr userDrawn="1"/>
        </p:nvSpPr>
        <p:spPr bwMode="auto">
          <a:xfrm>
            <a:off x="23138404" y="13077827"/>
            <a:ext cx="1079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fld id="{779A4F07-433A-49CF-9D7D-A63F9F1FBCD5}" type="slidenum">
              <a:rPr lang="ru-RU" sz="1600">
                <a:solidFill>
                  <a:schemeClr val="bg1"/>
                </a:solidFill>
              </a:rPr>
              <a:t>‹#›</a:t>
            </a:fld>
            <a:endParaRPr lang="ru-RU" sz="1600">
              <a:solidFill>
                <a:schemeClr val="bg1"/>
              </a:solidFill>
            </a:endParaRPr>
          </a:p>
        </p:txBody>
      </p:sp>
      <p:sp>
        <p:nvSpPr>
          <p:cNvPr id="9" name="Заголовок слайда" descr="заголовок слайда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70677" y="98426"/>
            <a:ext cx="23041060" cy="1431924"/>
          </a:xfrm>
        </p:spPr>
        <p:txBody>
          <a:bodyPr anchor="ctr">
            <a:normAutofit/>
          </a:bodyPr>
          <a:lstStyle>
            <a:lvl1pPr>
              <a:defRPr sz="44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>
              <a:defRPr/>
            </a:pPr>
            <a:r>
              <a:rPr lang="ru-RU"/>
              <a:t>Заголовок слайда</a:t>
            </a:r>
            <a:endParaRPr/>
          </a:p>
        </p:txBody>
      </p:sp>
      <p:sp>
        <p:nvSpPr>
          <p:cNvPr id="10" name="Область контента" descr="область контента"/>
          <p:cNvSpPr>
            <a:spLocks noGrp="1"/>
          </p:cNvSpPr>
          <p:nvPr>
            <p:ph sz="quarter" idx="12"/>
          </p:nvPr>
        </p:nvSpPr>
        <p:spPr bwMode="auto">
          <a:xfrm>
            <a:off x="670677" y="3401616"/>
            <a:ext cx="23041060" cy="9073008"/>
          </a:xfrm>
        </p:spPr>
        <p:txBody>
          <a:bodyPr>
            <a:noAutofit/>
          </a:bodyPr>
          <a:lstStyle>
            <a:lvl1pPr>
              <a:defRPr sz="3200">
                <a:solidFill>
                  <a:srgbClr val="1C2D38"/>
                </a:solidFill>
              </a:defRPr>
            </a:lvl1pPr>
            <a:lvl2pPr>
              <a:defRPr sz="3200">
                <a:solidFill>
                  <a:srgbClr val="1C2D38"/>
                </a:solidFill>
              </a:defRPr>
            </a:lvl2pPr>
            <a:lvl3pPr>
              <a:defRPr sz="3200">
                <a:solidFill>
                  <a:srgbClr val="1C2D38"/>
                </a:solidFill>
              </a:defRPr>
            </a:lvl3pPr>
            <a:lvl4pPr>
              <a:defRPr sz="3200">
                <a:solidFill>
                  <a:srgbClr val="1C2D38"/>
                </a:solidFill>
              </a:defRPr>
            </a:lvl4pPr>
            <a:lvl5pPr>
              <a:defRPr sz="3200">
                <a:solidFill>
                  <a:srgbClr val="1C2D38"/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1" name="Подзаголовок" descr="Подзаголовок"/>
          <p:cNvSpPr>
            <a:spLocks noGrp="1"/>
          </p:cNvSpPr>
          <p:nvPr>
            <p:ph sz="quarter" idx="13" hasCustomPrompt="1"/>
          </p:nvPr>
        </p:nvSpPr>
        <p:spPr bwMode="auto">
          <a:xfrm>
            <a:off x="670677" y="2106216"/>
            <a:ext cx="23041060" cy="863599"/>
          </a:xfrm>
        </p:spPr>
        <p:txBody>
          <a:bodyPr>
            <a:noAutofit/>
          </a:bodyPr>
          <a:lstStyle>
            <a:lvl1pPr>
              <a:defRPr sz="4400" b="1">
                <a:solidFill>
                  <a:srgbClr val="1C2D38"/>
                </a:solidFill>
                <a:latin typeface="+mj-lt"/>
              </a:defRPr>
            </a:lvl1pPr>
            <a:lvl2pPr>
              <a:defRPr sz="2000">
                <a:solidFill>
                  <a:srgbClr val="1C2D38"/>
                </a:solidFill>
              </a:defRPr>
            </a:lvl2pPr>
            <a:lvl3pPr>
              <a:defRPr sz="2000">
                <a:solidFill>
                  <a:srgbClr val="1C2D38"/>
                </a:solidFill>
              </a:defRPr>
            </a:lvl3pPr>
            <a:lvl4pPr>
              <a:defRPr sz="2000">
                <a:solidFill>
                  <a:srgbClr val="1C2D38"/>
                </a:solidFill>
              </a:defRPr>
            </a:lvl4pPr>
            <a:lvl5pPr>
              <a:defRPr sz="2000">
                <a:solidFill>
                  <a:srgbClr val="1C2D38"/>
                </a:solidFill>
              </a:defRPr>
            </a:lvl5pPr>
          </a:lstStyle>
          <a:p>
            <a:pPr lvl="0">
              <a:defRPr/>
            </a:pPr>
            <a:r>
              <a:rPr lang="ru-RU"/>
              <a:t>Подзаголовок</a:t>
            </a:r>
            <a:endParaRPr/>
          </a:p>
        </p:txBody>
      </p:sp>
      <p:sp>
        <p:nvSpPr>
          <p:cNvPr id="12" name="Название презентации" descr="название презентации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6516276" y="12876586"/>
            <a:ext cx="11349861" cy="809576"/>
          </a:xfrm>
        </p:spPr>
        <p:txBody>
          <a:bodyPr anchor="ctr">
            <a:noAutofit/>
          </a:bodyPr>
          <a:lstStyle>
            <a:lvl1pPr algn="ctr">
              <a:defRPr sz="1400">
                <a:solidFill>
                  <a:srgbClr val="FFFFFF"/>
                </a:solidFill>
                <a:latin typeface="PermianSerifTypeface"/>
              </a:defRPr>
            </a:lvl1pPr>
            <a:lvl2pPr>
              <a:defRPr sz="1000">
                <a:solidFill>
                  <a:srgbClr val="FFFFFF"/>
                </a:solidFill>
                <a:latin typeface="PermianSerifTypeface"/>
              </a:defRPr>
            </a:lvl2pPr>
            <a:lvl3pPr>
              <a:defRPr sz="1000">
                <a:solidFill>
                  <a:srgbClr val="FFFFFF"/>
                </a:solidFill>
                <a:latin typeface="PermianSerifTypeface"/>
              </a:defRPr>
            </a:lvl3pPr>
            <a:lvl4pPr>
              <a:defRPr sz="1000">
                <a:solidFill>
                  <a:srgbClr val="FFFFFF"/>
                </a:solidFill>
                <a:latin typeface="PermianSerifTypeface"/>
              </a:defRPr>
            </a:lvl4pPr>
            <a:lvl5pPr>
              <a:defRPr sz="1000">
                <a:solidFill>
                  <a:srgbClr val="FFFFFF"/>
                </a:solidFill>
                <a:latin typeface="PermianSerifTypeface"/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рилож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5257800"/>
            <a:ext cx="24382413" cy="3200400"/>
          </a:xfrm>
          <a:prstGeom prst="rect">
            <a:avLst/>
          </a:prstGeom>
        </p:spPr>
      </p:pic>
      <p:sp>
        <p:nvSpPr>
          <p:cNvPr id="5" name="TextBox 1"/>
          <p:cNvSpPr>
            <a:spLocks noAdjustHandles="1"/>
          </p:cNvSpPr>
          <p:nvPr userDrawn="1"/>
        </p:nvSpPr>
        <p:spPr bwMode="auto">
          <a:xfrm>
            <a:off x="4271721" y="6304002"/>
            <a:ext cx="158389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6400">
                <a:solidFill>
                  <a:schemeClr val="bg1"/>
                </a:solidFill>
                <a:latin typeface="PermianSlabSerifTypeface"/>
              </a:rPr>
              <a:t>Приложение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товка на 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4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10515600"/>
            <a:ext cx="24382413" cy="3200400"/>
          </a:xfrm>
          <a:prstGeom prst="rect">
            <a:avLst/>
          </a:prstGeom>
        </p:spPr>
      </p:pic>
      <p:sp>
        <p:nvSpPr>
          <p:cNvPr id="6" name="Текст 14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692106" y="11490324"/>
            <a:ext cx="23017252" cy="767676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  <a:latin typeface="PermianSlabSerifTypeface"/>
              </a:defRPr>
            </a:lvl1pPr>
          </a:lstStyle>
          <a:p>
            <a:pPr>
              <a:defRPr/>
            </a:pPr>
            <a:r>
              <a:rPr lang="ru-RU">
                <a:solidFill>
                  <a:schemeClr val="bg1"/>
                </a:solidFill>
                <a:latin typeface="PermianSlabSerifTypeface"/>
              </a:rPr>
              <a:t>Докладчик: Фамилия Имя Отчество</a:t>
            </a:r>
            <a:endParaRPr/>
          </a:p>
        </p:txBody>
      </p:sp>
      <p:sp>
        <p:nvSpPr>
          <p:cNvPr id="7" name="Текст 2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2326110" y="954087"/>
            <a:ext cx="8640960" cy="1008062"/>
          </a:xfrm>
        </p:spPr>
        <p:txBody>
          <a:bodyPr anchor="ctr">
            <a:normAutofit/>
          </a:bodyPr>
          <a:lstStyle>
            <a:lvl1pPr>
              <a:defRPr sz="2150"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МИНИСТЕРСТВО ИНФОРМАЦИОННОГО РАЗВИТИЯ И СВЯЗИ ПЕРМСКОГО КРАЯ</a:t>
            </a:r>
            <a:endParaRPr/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690563" y="2609850"/>
            <a:ext cx="23018750" cy="7102475"/>
          </a:xfrm>
        </p:spPr>
        <p:txBody>
          <a:bodyPr anchor="ctr">
            <a:normAutofit/>
          </a:bodyPr>
          <a:lstStyle>
            <a:lvl1pPr>
              <a:defRPr sz="6400">
                <a:latin typeface="+mj-lt"/>
              </a:defRPr>
            </a:lvl1pPr>
            <a:lvl2pPr>
              <a:defRPr sz="6400">
                <a:latin typeface="+mj-lt"/>
              </a:defRPr>
            </a:lvl2pPr>
            <a:lvl3pPr>
              <a:defRPr sz="6400">
                <a:latin typeface="+mj-lt"/>
              </a:defRPr>
            </a:lvl3pPr>
            <a:lvl4pPr>
              <a:defRPr sz="6400">
                <a:latin typeface="+mj-lt"/>
              </a:defRPr>
            </a:lvl4pPr>
            <a:lvl5pPr>
              <a:defRPr sz="6400">
                <a:latin typeface="+mj-lt"/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</a:t>
            </a:r>
            <a:endParaRPr/>
          </a:p>
        </p:txBody>
      </p:sp>
      <p:sp>
        <p:nvSpPr>
          <p:cNvPr id="9" name="Текст 7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90563" y="12474575"/>
            <a:ext cx="20645437" cy="1004888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+mj-lt"/>
              </a:defRPr>
            </a:lvl1pPr>
            <a:lvl2pPr>
              <a:defRPr sz="2400">
                <a:latin typeface="+mj-lt"/>
              </a:defRPr>
            </a:lvl2pPr>
            <a:lvl3pPr>
              <a:defRPr sz="24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>
              <a:defRPr/>
            </a:pPr>
            <a:r>
              <a:rPr lang="ru-RU"/>
              <a:t>Занимаемая должность</a:t>
            </a:r>
            <a:endParaRPr/>
          </a:p>
        </p:txBody>
      </p:sp>
      <p:sp>
        <p:nvSpPr>
          <p:cNvPr id="10" name="Текст 10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21767800" y="12906375"/>
            <a:ext cx="1924050" cy="573088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+mn-lt"/>
              </a:defRPr>
            </a:lvl1pPr>
            <a:lvl2pPr>
              <a:defRPr sz="2400">
                <a:solidFill>
                  <a:schemeClr val="bg1"/>
                </a:solidFill>
                <a:latin typeface="+mj-lt"/>
              </a:defRPr>
            </a:lvl2pPr>
            <a:lvl3pPr>
              <a:defRPr sz="2400">
                <a:solidFill>
                  <a:schemeClr val="bg1"/>
                </a:solidFill>
                <a:latin typeface="+mj-lt"/>
              </a:defRPr>
            </a:lvl3pPr>
            <a:lvl4pPr>
              <a:defRPr sz="2400">
                <a:solidFill>
                  <a:schemeClr val="bg1"/>
                </a:solidFill>
                <a:latin typeface="+mj-lt"/>
              </a:defRPr>
            </a:lvl4pPr>
            <a:lvl5pPr>
              <a:defRPr sz="2400">
                <a:solidFill>
                  <a:schemeClr val="bg1"/>
                </a:solidFill>
                <a:latin typeface="+mj-lt"/>
              </a:defRPr>
            </a:lvl5pPr>
          </a:lstStyle>
          <a:p>
            <a:pPr lvl="0">
              <a:defRPr/>
            </a:pPr>
            <a:r>
              <a:rPr lang="ru-RU" dirty="0"/>
              <a:t>Пермь 202</a:t>
            </a:r>
            <a:r>
              <a:rPr lang="en-US" dirty="0"/>
              <a:t>6</a:t>
            </a: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товка на фина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14"/>
          <p:cNvPicPr>
            <a:picLocks noChangeAspect="1"/>
          </p:cNvPicPr>
          <p:nvPr userDrawn="1"/>
        </p:nvPicPr>
        <p:blipFill rotWithShape="1">
          <a:blip r:embed="rId2"/>
          <a:srcRect l="21108" t="31476" r="21108" b="10742"/>
          <a:stretch/>
        </p:blipFill>
        <p:spPr bwMode="auto">
          <a:xfrm>
            <a:off x="-1" y="0"/>
            <a:ext cx="24382413" cy="13716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14"/>
          <p:cNvSpPr>
            <a:spLocks noGrp="1"/>
          </p:cNvSpPr>
          <p:nvPr>
            <p:ph type="ftr" sz="quarter" idx="3"/>
          </p:nvPr>
        </p:nvSpPr>
        <p:spPr bwMode="auto">
          <a:xfrm>
            <a:off x="6791558" y="12979400"/>
            <a:ext cx="10799297" cy="736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Текст 20"/>
          <p:cNvSpPr>
            <a:spLocks noGrp="1"/>
          </p:cNvSpPr>
          <p:nvPr>
            <p:ph type="body" idx="1"/>
          </p:nvPr>
        </p:nvSpPr>
        <p:spPr bwMode="auto"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4"/>
          </p:nvPr>
        </p:nvSpPr>
        <p:spPr bwMode="auto">
          <a:xfrm>
            <a:off x="22683552" y="12966703"/>
            <a:ext cx="1391908" cy="7239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7F1428D-6920-4428-815E-629F8186DEAA}" type="slidenum">
              <a:rPr lang="ru-RU"/>
              <a:t>‹#›</a:t>
            </a:fld>
            <a:endParaRPr lang="ru-RU"/>
          </a:p>
        </p:txBody>
      </p:sp>
      <p:sp>
        <p:nvSpPr>
          <p:cNvPr id="7" name="Заголовок 18"/>
          <p:cNvSpPr>
            <a:spLocks noAdjustHandles="1"/>
          </p:cNvSpPr>
          <p:nvPr userDrawn="1"/>
        </p:nvSpPr>
        <p:spPr bwMode="auto">
          <a:xfrm>
            <a:off x="671956" y="1"/>
            <a:ext cx="23038500" cy="15176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/>
              <a:t>Заголовок слайда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 dt="0"/>
  <p:txStyles>
    <p:titleStyle>
      <a:lvl1pPr algn="l" defTabSz="914400">
        <a:lnSpc>
          <a:spcPct val="90000"/>
        </a:lnSpc>
        <a:spcBef>
          <a:spcPts val="0"/>
        </a:spcBef>
        <a:buNone/>
        <a:defRPr sz="2000">
          <a:solidFill>
            <a:srgbClr val="05668D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>
        <a:lnSpc>
          <a:spcPct val="90000"/>
        </a:lnSpc>
        <a:spcBef>
          <a:spcPts val="1000"/>
        </a:spcBef>
        <a:buFont typeface="Arial"/>
        <a:buNone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>
        <a:lnSpc>
          <a:spcPct val="90000"/>
        </a:lnSpc>
        <a:spcBef>
          <a:spcPts val="500"/>
        </a:spcBef>
        <a:buFont typeface="Arial"/>
        <a:buNone/>
        <a:defRPr sz="3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>
        <a:lnSpc>
          <a:spcPct val="90000"/>
        </a:lnSpc>
        <a:spcBef>
          <a:spcPts val="500"/>
        </a:spcBef>
        <a:buFont typeface="Arial"/>
        <a:buNone/>
        <a:defRPr sz="3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>
        <a:lnSpc>
          <a:spcPct val="90000"/>
        </a:lnSpc>
        <a:spcBef>
          <a:spcPts val="500"/>
        </a:spcBef>
        <a:buFont typeface="Arial"/>
        <a:buNone/>
        <a:defRPr sz="3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>
        <a:lnSpc>
          <a:spcPct val="90000"/>
        </a:lnSpc>
        <a:spcBef>
          <a:spcPts val="500"/>
        </a:spcBef>
        <a:buFont typeface="Arial"/>
        <a:buNone/>
        <a:defRPr sz="3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svistunov@idea4city.ru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1"/>
          <p:cNvSpPr>
            <a:spLocks noGrp="1"/>
          </p:cNvSpPr>
          <p:nvPr>
            <p:ph type="body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Докладчик: Свистунов Иван Дмитриевич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quarter" idx="17"/>
          </p:nvPr>
        </p:nvSpPr>
        <p:spPr bwMode="auto"/>
        <p:txBody>
          <a:bodyPr>
            <a:normAutofit/>
          </a:bodyPr>
          <a:lstStyle/>
          <a:p>
            <a:pPr algn="ctr">
              <a:defRPr/>
            </a:pPr>
            <a:r>
              <a:rPr lang="ru-RU" sz="8000" b="1" dirty="0">
                <a:cs typeface="Arial" panose="020B0604020202020204" pitchFamily="34" charset="0"/>
              </a:rPr>
              <a:t>Взаимодействие профессиональных образовательных организаций</a:t>
            </a:r>
            <a:br>
              <a:rPr lang="ru-RU" sz="8000" b="1" dirty="0">
                <a:cs typeface="Arial" panose="020B0604020202020204" pitchFamily="34" charset="0"/>
              </a:rPr>
            </a:br>
            <a:r>
              <a:rPr lang="ru-RU" sz="8000" b="1" dirty="0">
                <a:cs typeface="Arial" panose="020B0604020202020204" pitchFamily="34" charset="0"/>
              </a:rPr>
              <a:t>с некоммерческими организациями</a:t>
            </a:r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18"/>
          </p:nvPr>
        </p:nvSpPr>
        <p:spPr bwMode="auto"/>
        <p:txBody>
          <a:bodyPr/>
          <a:lstStyle/>
          <a:p>
            <a:pPr>
              <a:defRPr/>
            </a:pPr>
            <a:r>
              <a:rPr lang="ru-RU" sz="3200" dirty="0"/>
              <a:t>Фонд целевого капитала «Добрянка»</a:t>
            </a:r>
          </a:p>
        </p:txBody>
      </p:sp>
      <p:sp>
        <p:nvSpPr>
          <p:cNvPr id="8" name="Текст 5"/>
          <p:cNvSpPr>
            <a:spLocks noGrp="1"/>
          </p:cNvSpPr>
          <p:nvPr>
            <p:ph type="body" sz="quarter" idx="19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Пермь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Текст 2"/>
          <p:cNvSpPr>
            <a:spLocks noGrp="1"/>
          </p:cNvSpPr>
          <p:nvPr>
            <p:ph type="body" sz="quarter" idx="11"/>
          </p:nvPr>
        </p:nvSpPr>
        <p:spPr bwMode="auto">
          <a:xfrm>
            <a:off x="670677" y="98426"/>
            <a:ext cx="23041060" cy="1502990"/>
          </a:xfrm>
        </p:spPr>
        <p:txBody>
          <a:bodyPr/>
          <a:lstStyle/>
          <a:p>
            <a:pPr>
              <a:defRPr/>
            </a:pPr>
            <a:r>
              <a:rPr lang="ru-RU" b="1" dirty="0"/>
              <a:t>Кто такие НКО?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Взаимодействие профессиональных образовательных организаций</a:t>
            </a:r>
            <a:r>
              <a:rPr lang="en-US" dirty="0"/>
              <a:t> </a:t>
            </a:r>
            <a:r>
              <a:rPr lang="ru-RU" dirty="0"/>
              <a:t>с некоммерческими организациями</a:t>
            </a:r>
          </a:p>
        </p:txBody>
      </p:sp>
      <p:pic>
        <p:nvPicPr>
          <p:cNvPr id="1026" name="Picture 2" descr="Сезон открытий НКО не НЛО">
            <a:extLst>
              <a:ext uri="{FF2B5EF4-FFF2-40B4-BE49-F238E27FC236}">
                <a16:creationId xmlns:a16="http://schemas.microsoft.com/office/drawing/2014/main" id="{A6AE9FA3-FB8A-435D-86AB-0A9FC8D4F1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19" t="11468" r="6879" b="7454"/>
          <a:stretch/>
        </p:blipFill>
        <p:spPr bwMode="auto">
          <a:xfrm>
            <a:off x="1245990" y="2537520"/>
            <a:ext cx="7272808" cy="9073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45D47EA-3FDB-443B-9867-337175CE0C7C}"/>
              </a:ext>
            </a:extLst>
          </p:cNvPr>
          <p:cNvSpPr/>
          <p:nvPr/>
        </p:nvSpPr>
        <p:spPr bwMode="auto">
          <a:xfrm>
            <a:off x="10744640" y="2867474"/>
            <a:ext cx="72728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D52650"/>
                </a:solidFill>
              </a:rPr>
              <a:t>&gt;2,7 </a:t>
            </a:r>
            <a:r>
              <a:rPr lang="ru-RU" sz="6000" b="1" dirty="0">
                <a:solidFill>
                  <a:srgbClr val="D52650"/>
                </a:solidFill>
              </a:rPr>
              <a:t>тыс. НКО</a:t>
            </a:r>
            <a:endParaRPr lang="en-US" sz="6000" b="1" dirty="0">
              <a:solidFill>
                <a:srgbClr val="D52650"/>
              </a:solidFill>
            </a:endParaRPr>
          </a:p>
          <a:p>
            <a:r>
              <a:rPr lang="ru-RU" dirty="0"/>
              <a:t>зарегистрировано</a:t>
            </a:r>
            <a:br>
              <a:rPr lang="ru-RU" dirty="0"/>
            </a:br>
            <a:r>
              <a:rPr lang="ru-RU" dirty="0"/>
              <a:t>в Пермском крае</a:t>
            </a:r>
            <a:endParaRPr lang="ru-RU" sz="6000" b="1" dirty="0">
              <a:solidFill>
                <a:srgbClr val="D52650"/>
              </a:solidFill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E90253D-6975-4932-9E52-0260B2DF2E6F}"/>
              </a:ext>
            </a:extLst>
          </p:cNvPr>
          <p:cNvSpPr/>
          <p:nvPr/>
        </p:nvSpPr>
        <p:spPr bwMode="auto">
          <a:xfrm>
            <a:off x="16871726" y="2867474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D52650"/>
                </a:solidFill>
              </a:rPr>
              <a:t>60%</a:t>
            </a:r>
          </a:p>
          <a:p>
            <a:r>
              <a:rPr lang="ru-RU" dirty="0"/>
              <a:t>из них в Перми</a:t>
            </a:r>
            <a:endParaRPr lang="ru-RU" sz="6000" b="1" dirty="0">
              <a:solidFill>
                <a:srgbClr val="D52650"/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76DBCE64-D38B-4E35-A00D-76FFB54CD0CE}"/>
              </a:ext>
            </a:extLst>
          </p:cNvPr>
          <p:cNvSpPr/>
          <p:nvPr/>
        </p:nvSpPr>
        <p:spPr bwMode="auto">
          <a:xfrm>
            <a:off x="10744640" y="9566888"/>
            <a:ext cx="7272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D52650"/>
                </a:solidFill>
              </a:rPr>
              <a:t>~7,7 </a:t>
            </a:r>
            <a:r>
              <a:rPr lang="ru-RU" sz="6000" b="1" dirty="0">
                <a:solidFill>
                  <a:srgbClr val="D52650"/>
                </a:solidFill>
              </a:rPr>
              <a:t>тыс.</a:t>
            </a:r>
          </a:p>
          <a:p>
            <a:r>
              <a:rPr lang="ru-RU" dirty="0"/>
              <a:t>сотрудников в НКО</a:t>
            </a:r>
            <a:endParaRPr lang="ru-RU" sz="6000" b="1" dirty="0">
              <a:solidFill>
                <a:srgbClr val="D52650"/>
              </a:solidFill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0C617B0F-6333-4EBA-8EEF-21449A016660}"/>
              </a:ext>
            </a:extLst>
          </p:cNvPr>
          <p:cNvSpPr/>
          <p:nvPr/>
        </p:nvSpPr>
        <p:spPr bwMode="auto">
          <a:xfrm>
            <a:off x="16871726" y="9566888"/>
            <a:ext cx="72728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rgbClr val="D52650"/>
                </a:solidFill>
              </a:rPr>
              <a:t>~</a:t>
            </a:r>
            <a:r>
              <a:rPr lang="ru-RU" sz="6000" b="1" dirty="0">
                <a:solidFill>
                  <a:srgbClr val="D52650"/>
                </a:solidFill>
              </a:rPr>
              <a:t>6 тыс.</a:t>
            </a:r>
            <a:endParaRPr lang="en-US" sz="6000" b="1" dirty="0">
              <a:solidFill>
                <a:srgbClr val="D52650"/>
              </a:solidFill>
            </a:endParaRPr>
          </a:p>
          <a:p>
            <a:r>
              <a:rPr lang="ru-RU" dirty="0"/>
              <a:t>«профессиональных» волонтёров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FA8732B-8F55-4D7F-85AD-789E61901621}"/>
              </a:ext>
            </a:extLst>
          </p:cNvPr>
          <p:cNvSpPr/>
          <p:nvPr/>
        </p:nvSpPr>
        <p:spPr bwMode="auto">
          <a:xfrm>
            <a:off x="10744640" y="6177172"/>
            <a:ext cx="1188772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D52650"/>
                </a:solidFill>
              </a:rPr>
              <a:t>Направления:</a:t>
            </a:r>
            <a:endParaRPr lang="en-US" sz="6000" b="1" dirty="0">
              <a:solidFill>
                <a:srgbClr val="D52650"/>
              </a:solidFill>
            </a:endParaRPr>
          </a:p>
          <a:p>
            <a:r>
              <a:rPr lang="ru-RU" dirty="0"/>
              <a:t>Культура, спорт, образование, благотворительность, экология, патриотическое воспитание и т.п.</a:t>
            </a:r>
            <a:endParaRPr lang="ru-RU" sz="6000" b="1" dirty="0">
              <a:solidFill>
                <a:srgbClr val="D526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113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Текст 2"/>
          <p:cNvSpPr>
            <a:spLocks noGrp="1"/>
          </p:cNvSpPr>
          <p:nvPr>
            <p:ph type="body" sz="quarter" idx="11"/>
          </p:nvPr>
        </p:nvSpPr>
        <p:spPr bwMode="auto">
          <a:xfrm>
            <a:off x="670677" y="98426"/>
            <a:ext cx="23041060" cy="1502990"/>
          </a:xfrm>
        </p:spPr>
        <p:txBody>
          <a:bodyPr/>
          <a:lstStyle/>
          <a:p>
            <a:pPr>
              <a:defRPr/>
            </a:pPr>
            <a:r>
              <a:rPr lang="ru-RU" b="1" dirty="0"/>
              <a:t>Чем можем быть полезны друг другу?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Взаимодействие профессиональных образовательных организаций</a:t>
            </a:r>
            <a:r>
              <a:rPr lang="en-US" dirty="0"/>
              <a:t> </a:t>
            </a:r>
            <a:r>
              <a:rPr lang="ru-RU" dirty="0"/>
              <a:t>с некоммерческими организациями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B5352D4C-4308-401A-8B1F-63801494017F}"/>
              </a:ext>
            </a:extLst>
          </p:cNvPr>
          <p:cNvSpPr/>
          <p:nvPr/>
        </p:nvSpPr>
        <p:spPr bwMode="auto">
          <a:xfrm>
            <a:off x="1023560" y="3186113"/>
            <a:ext cx="65431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D52650"/>
                </a:solidFill>
              </a:rPr>
              <a:t>Обучение служением</a:t>
            </a:r>
            <a:endParaRPr lang="en-US" sz="6000" b="1" dirty="0">
              <a:solidFill>
                <a:srgbClr val="D52650"/>
              </a:solidFill>
            </a:endParaRPr>
          </a:p>
        </p:txBody>
      </p:sp>
      <p:pic>
        <p:nvPicPr>
          <p:cNvPr id="2050" name="Picture 2" descr="Стартовала программа «Обучение служением»">
            <a:extLst>
              <a:ext uri="{FF2B5EF4-FFF2-40B4-BE49-F238E27FC236}">
                <a16:creationId xmlns:a16="http://schemas.microsoft.com/office/drawing/2014/main" id="{6648EE40-3DEB-4A7B-BE34-A07D555A9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6853" y="3186113"/>
            <a:ext cx="12192000" cy="810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Ассоциация Добро.рф | Маршрут защиты">
            <a:extLst>
              <a:ext uri="{FF2B5EF4-FFF2-40B4-BE49-F238E27FC236}">
                <a16:creationId xmlns:a16="http://schemas.microsoft.com/office/drawing/2014/main" id="{8500D88D-526E-48FB-879F-33518B366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53" y="10098360"/>
            <a:ext cx="4957129" cy="164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48A4B55-EF8B-44AF-B4E9-30FA9D6FC1E9}"/>
              </a:ext>
            </a:extLst>
          </p:cNvPr>
          <p:cNvSpPr/>
          <p:nvPr/>
        </p:nvSpPr>
        <p:spPr bwMode="auto">
          <a:xfrm>
            <a:off x="1023560" y="6858000"/>
            <a:ext cx="95114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/>
              <a:t>практико-ориентированное обучение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/>
              <a:t>развитие </a:t>
            </a:r>
            <a:r>
              <a:rPr lang="ru-RU" dirty="0" err="1"/>
              <a:t>надпрофессиональных</a:t>
            </a:r>
            <a:r>
              <a:rPr lang="ru-RU" dirty="0"/>
              <a:t> навыков (эмпатии и социальной ответственности)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/>
              <a:t>воспитательная работа</a:t>
            </a:r>
            <a:endParaRPr lang="ru-RU" sz="6000" b="1" dirty="0">
              <a:solidFill>
                <a:srgbClr val="D526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0211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Текст 2"/>
          <p:cNvSpPr>
            <a:spLocks noGrp="1"/>
          </p:cNvSpPr>
          <p:nvPr>
            <p:ph type="body" sz="quarter" idx="11"/>
          </p:nvPr>
        </p:nvSpPr>
        <p:spPr bwMode="auto">
          <a:xfrm>
            <a:off x="670677" y="98426"/>
            <a:ext cx="23041060" cy="1502990"/>
          </a:xfrm>
        </p:spPr>
        <p:txBody>
          <a:bodyPr/>
          <a:lstStyle/>
          <a:p>
            <a:pPr>
              <a:defRPr/>
            </a:pPr>
            <a:r>
              <a:rPr lang="ru-RU" b="1" dirty="0"/>
              <a:t>Чем можем быть полезны друг другу?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Взаимодействие профессиональных образовательных организаций</a:t>
            </a:r>
            <a:r>
              <a:rPr lang="en-US" dirty="0"/>
              <a:t> </a:t>
            </a:r>
            <a:r>
              <a:rPr lang="ru-RU" dirty="0"/>
              <a:t>с некоммерческими организациями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B5352D4C-4308-401A-8B1F-63801494017F}"/>
              </a:ext>
            </a:extLst>
          </p:cNvPr>
          <p:cNvSpPr/>
          <p:nvPr/>
        </p:nvSpPr>
        <p:spPr bwMode="auto">
          <a:xfrm>
            <a:off x="1023560" y="3186113"/>
            <a:ext cx="76392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D52650"/>
                </a:solidFill>
              </a:rPr>
              <a:t>Производственная и учебная практика</a:t>
            </a:r>
            <a:endParaRPr lang="en-US" sz="6000" b="1" dirty="0">
              <a:solidFill>
                <a:srgbClr val="D52650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48A4B55-EF8B-44AF-B4E9-30FA9D6FC1E9}"/>
              </a:ext>
            </a:extLst>
          </p:cNvPr>
          <p:cNvSpPr/>
          <p:nvPr/>
        </p:nvSpPr>
        <p:spPr bwMode="auto">
          <a:xfrm>
            <a:off x="1023560" y="6858000"/>
            <a:ext cx="951146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/>
              <a:t>реальный опыт на живых проектах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/>
              <a:t>совмещение профессионального роста и социальной ответственности </a:t>
            </a:r>
          </a:p>
        </p:txBody>
      </p:sp>
      <p:pic>
        <p:nvPicPr>
          <p:cNvPr id="23" name="Picture 6" descr="Лучшие практики взаимодействия университетов и молодежных НКО станут  всеобщим достоянием | НГТУ им. Р.Е. Алексеева | Нижегородский  государственный технический университет">
            <a:extLst>
              <a:ext uri="{FF2B5EF4-FFF2-40B4-BE49-F238E27FC236}">
                <a16:creationId xmlns:a16="http://schemas.microsoft.com/office/drawing/2014/main" id="{7119AA4B-45B3-4692-BCB1-9874DE4D96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45"/>
          <a:stretch/>
        </p:blipFill>
        <p:spPr bwMode="auto">
          <a:xfrm>
            <a:off x="11166854" y="3186113"/>
            <a:ext cx="12192000" cy="810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7588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Текст 2"/>
          <p:cNvSpPr>
            <a:spLocks noGrp="1"/>
          </p:cNvSpPr>
          <p:nvPr>
            <p:ph type="body" sz="quarter" idx="11"/>
          </p:nvPr>
        </p:nvSpPr>
        <p:spPr bwMode="auto">
          <a:xfrm>
            <a:off x="670677" y="98426"/>
            <a:ext cx="23041060" cy="1502990"/>
          </a:xfrm>
        </p:spPr>
        <p:txBody>
          <a:bodyPr/>
          <a:lstStyle/>
          <a:p>
            <a:pPr>
              <a:defRPr/>
            </a:pPr>
            <a:r>
              <a:rPr lang="ru-RU" b="1" dirty="0"/>
              <a:t>Чем можем быть полезны друг другу?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Взаимодействие профессиональных образовательных организаций</a:t>
            </a:r>
            <a:r>
              <a:rPr lang="en-US" dirty="0"/>
              <a:t> </a:t>
            </a:r>
            <a:r>
              <a:rPr lang="ru-RU" dirty="0"/>
              <a:t>с некоммерческими организациями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B5352D4C-4308-401A-8B1F-63801494017F}"/>
              </a:ext>
            </a:extLst>
          </p:cNvPr>
          <p:cNvSpPr/>
          <p:nvPr/>
        </p:nvSpPr>
        <p:spPr bwMode="auto">
          <a:xfrm>
            <a:off x="1023560" y="3186113"/>
            <a:ext cx="763925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D52650"/>
                </a:solidFill>
              </a:rPr>
              <a:t>Проектная деятельность</a:t>
            </a:r>
            <a:endParaRPr lang="en-US" sz="6000" b="1" dirty="0">
              <a:solidFill>
                <a:srgbClr val="D52650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48A4B55-EF8B-44AF-B4E9-30FA9D6FC1E9}"/>
              </a:ext>
            </a:extLst>
          </p:cNvPr>
          <p:cNvSpPr/>
          <p:nvPr/>
        </p:nvSpPr>
        <p:spPr bwMode="auto">
          <a:xfrm>
            <a:off x="1023560" y="6858000"/>
            <a:ext cx="95114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/>
              <a:t>Совместная реализация социально-значимых инициатив</a:t>
            </a:r>
            <a:endParaRPr lang="en-US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dirty="0"/>
              <a:t>Экспертная поддержка в разработке</a:t>
            </a:r>
            <a:br>
              <a:rPr lang="ru-RU" dirty="0"/>
            </a:br>
            <a:r>
              <a:rPr lang="ru-RU" dirty="0"/>
              <a:t>и написании заявок на грантовые конкурсы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651C5E8-11C4-46ED-9422-BF0AD492F1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16" b="28120"/>
          <a:stretch/>
        </p:blipFill>
        <p:spPr bwMode="auto">
          <a:xfrm>
            <a:off x="11161445" y="3186113"/>
            <a:ext cx="12192000" cy="810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559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Текст 2"/>
          <p:cNvSpPr>
            <a:spLocks noGrp="1"/>
          </p:cNvSpPr>
          <p:nvPr>
            <p:ph type="body" sz="quarter" idx="11"/>
          </p:nvPr>
        </p:nvSpPr>
        <p:spPr bwMode="auto">
          <a:xfrm>
            <a:off x="670677" y="98426"/>
            <a:ext cx="23041060" cy="1502990"/>
          </a:xfrm>
        </p:spPr>
        <p:txBody>
          <a:bodyPr/>
          <a:lstStyle/>
          <a:p>
            <a:pPr>
              <a:defRPr/>
            </a:pPr>
            <a:r>
              <a:rPr lang="ru-RU" b="1" dirty="0"/>
              <a:t>Контакты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ru-RU" dirty="0"/>
              <a:t>Взаимодействие профессиональных образовательных организаций</a:t>
            </a:r>
            <a:r>
              <a:rPr lang="en-US" dirty="0"/>
              <a:t> </a:t>
            </a:r>
            <a:r>
              <a:rPr lang="ru-RU" dirty="0"/>
              <a:t>с некоммерческими организациями</a:t>
            </a: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B5352D4C-4308-401A-8B1F-63801494017F}"/>
              </a:ext>
            </a:extLst>
          </p:cNvPr>
          <p:cNvSpPr/>
          <p:nvPr/>
        </p:nvSpPr>
        <p:spPr bwMode="auto">
          <a:xfrm>
            <a:off x="1023560" y="3186113"/>
            <a:ext cx="108796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b="1" dirty="0">
                <a:solidFill>
                  <a:srgbClr val="D52650"/>
                </a:solidFill>
              </a:rPr>
              <a:t>Свистунов Иван Дмитриевич</a:t>
            </a:r>
            <a:endParaRPr lang="en-US" sz="6000" b="1" dirty="0">
              <a:solidFill>
                <a:srgbClr val="D52650"/>
              </a:solidFill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48A4B55-EF8B-44AF-B4E9-30FA9D6FC1E9}"/>
              </a:ext>
            </a:extLst>
          </p:cNvPr>
          <p:cNvSpPr/>
          <p:nvPr/>
        </p:nvSpPr>
        <p:spPr bwMode="auto">
          <a:xfrm>
            <a:off x="1023560" y="4337720"/>
            <a:ext cx="1548812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Директор Фонда целевого капитала «Добрянка»</a:t>
            </a:r>
          </a:p>
          <a:p>
            <a:endParaRPr lang="ru-RU" dirty="0"/>
          </a:p>
          <a:p>
            <a:r>
              <a:rPr lang="ru-RU" dirty="0"/>
              <a:t>Консультант Фонда грантов губернатора Пермского края</a:t>
            </a:r>
            <a:br>
              <a:rPr lang="ru-RU" dirty="0"/>
            </a:br>
            <a:r>
              <a:rPr lang="ru-RU" dirty="0"/>
              <a:t>в </a:t>
            </a:r>
            <a:r>
              <a:rPr lang="ru-RU" dirty="0" err="1"/>
              <a:t>Добрянском</a:t>
            </a:r>
            <a:r>
              <a:rPr lang="ru-RU" dirty="0"/>
              <a:t> муниципальном округе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8FEDE4C-8DD8-4B55-9392-F42C15332FEA}"/>
              </a:ext>
            </a:extLst>
          </p:cNvPr>
          <p:cNvSpPr/>
          <p:nvPr/>
        </p:nvSpPr>
        <p:spPr bwMode="auto">
          <a:xfrm>
            <a:off x="1014382" y="8910420"/>
            <a:ext cx="137599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+7 (950) 441-24-34</a:t>
            </a:r>
            <a:endParaRPr lang="en-US" dirty="0"/>
          </a:p>
          <a:p>
            <a:endParaRPr lang="ru-RU" dirty="0"/>
          </a:p>
          <a:p>
            <a:r>
              <a:rPr lang="en-US" dirty="0">
                <a:hlinkClick r:id="rId3"/>
              </a:rPr>
              <a:t>svistunov@idea4city.ru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283777"/>
      </p:ext>
    </p:extLst>
  </p:cSld>
  <p:clrMapOvr>
    <a:masterClrMapping/>
  </p:clrMapOvr>
</p:sld>
</file>

<file path=ppt/theme/theme1.xml><?xml version="1.0" encoding="utf-8"?>
<a:theme xmlns:a="http://schemas.openxmlformats.org/drawingml/2006/main" name="Слайд презентации">
  <a:themeElements>
    <a:clrScheme name="PK-pres">
      <a:dk1>
        <a:srgbClr val="1C2D38"/>
      </a:dk1>
      <a:lt1>
        <a:srgbClr val="FFFFFF"/>
      </a:lt1>
      <a:dk2>
        <a:srgbClr val="41647D"/>
      </a:dk2>
      <a:lt2>
        <a:srgbClr val="E2EBF0"/>
      </a:lt2>
      <a:accent1>
        <a:srgbClr val="EB1E23"/>
      </a:accent1>
      <a:accent2>
        <a:srgbClr val="FFEB00"/>
      </a:accent2>
      <a:accent3>
        <a:srgbClr val="0089CF"/>
      </a:accent3>
      <a:accent4>
        <a:srgbClr val="F7931E"/>
      </a:accent4>
      <a:accent5>
        <a:srgbClr val="23C332"/>
      </a:accent5>
      <a:accent6>
        <a:srgbClr val="911EE1"/>
      </a:accent6>
      <a:hlink>
        <a:srgbClr val="00669A"/>
      </a:hlink>
      <a:folHlink>
        <a:srgbClr val="0799D3"/>
      </a:folHlink>
    </a:clrScheme>
    <a:fontScheme name="PK-pres">
      <a:majorFont>
        <a:latin typeface="PermianSlabSerifTypeface"/>
        <a:ea typeface="Arial"/>
        <a:cs typeface="Arial"/>
      </a:majorFont>
      <a:minorFont>
        <a:latin typeface="PermianSansTypeface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1227</TotalTime>
  <Words>216</Words>
  <Application>Microsoft Office PowerPoint</Application>
  <DocSecurity>0</DocSecurity>
  <PresentationFormat>Произвольный</PresentationFormat>
  <Paragraphs>46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Calibri</vt:lpstr>
      <vt:lpstr>Arial</vt:lpstr>
      <vt:lpstr>PermianSerifTypeface</vt:lpstr>
      <vt:lpstr>PermianSansTypeface</vt:lpstr>
      <vt:lpstr>PermianSlabSerifTypeface</vt:lpstr>
      <vt:lpstr>Слайд презентации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ПК светлая тема</dc:title>
  <dc:subject/>
  <dc:creator>Ilya Shirinkin</dc:creator>
  <cp:keywords>презентация</cp:keywords>
  <dc:description/>
  <cp:lastModifiedBy>Иван Свистунов</cp:lastModifiedBy>
  <cp:revision>165</cp:revision>
  <cp:lastPrinted>2023-06-26T12:56:53Z</cp:lastPrinted>
  <dcterms:created xsi:type="dcterms:W3CDTF">2021-09-22T11:18:16Z</dcterms:created>
  <dcterms:modified xsi:type="dcterms:W3CDTF">2026-11-02T18:11:33Z</dcterms:modified>
  <cp:category/>
  <dc:identifier/>
  <cp:contentStatus/>
  <dc:language/>
  <cp:version/>
</cp:coreProperties>
</file>